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76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86" d="100"/>
          <a:sy n="86" d="100"/>
        </p:scale>
        <p:origin x="594" y="12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8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n Ferrando" userId="19a826dbfde2ff8b" providerId="LiveId" clId="{75FFAE16-F706-447B-BC24-1C25FEC18529}"/>
    <pc:docChg chg="modSld">
      <pc:chgData name="Carmen Ferrando" userId="19a826dbfde2ff8b" providerId="LiveId" clId="{75FFAE16-F706-447B-BC24-1C25FEC18529}" dt="2023-09-12T06:25:51.436" v="39" actId="6549"/>
      <pc:docMkLst>
        <pc:docMk/>
      </pc:docMkLst>
      <pc:sldChg chg="modSp mod">
        <pc:chgData name="Carmen Ferrando" userId="19a826dbfde2ff8b" providerId="LiveId" clId="{75FFAE16-F706-447B-BC24-1C25FEC18529}" dt="2023-09-12T06:24:47.017" v="13" actId="6549"/>
        <pc:sldMkLst>
          <pc:docMk/>
          <pc:sldMk cId="2926992640" sldId="258"/>
        </pc:sldMkLst>
        <pc:spChg chg="mod">
          <ac:chgData name="Carmen Ferrando" userId="19a826dbfde2ff8b" providerId="LiveId" clId="{75FFAE16-F706-447B-BC24-1C25FEC18529}" dt="2023-09-12T06:24:47.017" v="13" actId="6549"/>
          <ac:spMkLst>
            <pc:docMk/>
            <pc:sldMk cId="2926992640" sldId="258"/>
            <ac:spMk id="8" creationId="{00000000-0000-0000-0000-000000000000}"/>
          </ac:spMkLst>
        </pc:spChg>
      </pc:sldChg>
      <pc:sldChg chg="modSp mod">
        <pc:chgData name="Carmen Ferrando" userId="19a826dbfde2ff8b" providerId="LiveId" clId="{75FFAE16-F706-447B-BC24-1C25FEC18529}" dt="2023-09-12T06:24:15.224" v="5" actId="20577"/>
        <pc:sldMkLst>
          <pc:docMk/>
          <pc:sldMk cId="1339806980" sldId="259"/>
        </pc:sldMkLst>
        <pc:spChg chg="mod">
          <ac:chgData name="Carmen Ferrando" userId="19a826dbfde2ff8b" providerId="LiveId" clId="{75FFAE16-F706-447B-BC24-1C25FEC18529}" dt="2023-09-12T06:24:15.224" v="5" actId="20577"/>
          <ac:spMkLst>
            <pc:docMk/>
            <pc:sldMk cId="1339806980" sldId="259"/>
            <ac:spMk id="2" creationId="{00000000-0000-0000-0000-000000000000}"/>
          </ac:spMkLst>
        </pc:spChg>
        <pc:spChg chg="mod">
          <ac:chgData name="Carmen Ferrando" userId="19a826dbfde2ff8b" providerId="LiveId" clId="{75FFAE16-F706-447B-BC24-1C25FEC18529}" dt="2023-09-12T06:23:57.994" v="0" actId="6549"/>
          <ac:spMkLst>
            <pc:docMk/>
            <pc:sldMk cId="1339806980" sldId="259"/>
            <ac:spMk id="5" creationId="{00000000-0000-0000-0000-000000000000}"/>
          </ac:spMkLst>
        </pc:spChg>
      </pc:sldChg>
      <pc:sldChg chg="modSp mod">
        <pc:chgData name="Carmen Ferrando" userId="19a826dbfde2ff8b" providerId="LiveId" clId="{75FFAE16-F706-447B-BC24-1C25FEC18529}" dt="2023-09-12T06:25:10.928" v="16" actId="20577"/>
        <pc:sldMkLst>
          <pc:docMk/>
          <pc:sldMk cId="4176970841" sldId="260"/>
        </pc:sldMkLst>
        <pc:spChg chg="mod">
          <ac:chgData name="Carmen Ferrando" userId="19a826dbfde2ff8b" providerId="LiveId" clId="{75FFAE16-F706-447B-BC24-1C25FEC18529}" dt="2023-09-12T06:25:10.928" v="16" actId="20577"/>
          <ac:spMkLst>
            <pc:docMk/>
            <pc:sldMk cId="4176970841" sldId="260"/>
            <ac:spMk id="3" creationId="{00000000-0000-0000-0000-000000000000}"/>
          </ac:spMkLst>
        </pc:spChg>
      </pc:sldChg>
      <pc:sldChg chg="modSp mod">
        <pc:chgData name="Carmen Ferrando" userId="19a826dbfde2ff8b" providerId="LiveId" clId="{75FFAE16-F706-447B-BC24-1C25FEC18529}" dt="2023-09-12T06:25:51.436" v="39" actId="6549"/>
        <pc:sldMkLst>
          <pc:docMk/>
          <pc:sldMk cId="1990930868" sldId="263"/>
        </pc:sldMkLst>
        <pc:spChg chg="mod">
          <ac:chgData name="Carmen Ferrando" userId="19a826dbfde2ff8b" providerId="LiveId" clId="{75FFAE16-F706-447B-BC24-1C25FEC18529}" dt="2023-09-12T06:25:51.436" v="39" actId="6549"/>
          <ac:spMkLst>
            <pc:docMk/>
            <pc:sldMk cId="1990930868" sldId="263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9/12/2023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9/12/2023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8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0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0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6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63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4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9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7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539" y="2514601"/>
            <a:ext cx="8913077" cy="2262781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539" y="4777380"/>
            <a:ext cx="891307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198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4529541"/>
            <a:ext cx="779564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60" y="0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156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09600"/>
            <a:ext cx="8913077" cy="311704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530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4159" y="3505200"/>
            <a:ext cx="753459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50706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2438401"/>
            <a:ext cx="8913078" cy="2724845"/>
          </a:xfrm>
        </p:spPr>
        <p:txBody>
          <a:bodyPr anchor="b">
            <a:normAutofit/>
          </a:bodyPr>
          <a:lstStyle>
            <a:lvl1pPr algn="l">
              <a:defRPr sz="4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1833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73655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27407"/>
            <a:ext cx="8913077" cy="2880020"/>
          </a:xfrm>
        </p:spPr>
        <p:txBody>
          <a:bodyPr anchor="ctr">
            <a:normAutofit/>
          </a:bodyPr>
          <a:lstStyle>
            <a:lvl1pPr algn="l">
              <a:defRPr sz="4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3420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5A1-D08F-4163-A48F-574F5A8B08BB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2392" y="627406"/>
            <a:ext cx="220702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8538" y="627406"/>
            <a:ext cx="6475313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BD15-6169-4F5B-A109-A869ED88167E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6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3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8836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9"/>
          </p:nvPr>
        </p:nvSpPr>
        <p:spPr>
          <a:xfrm>
            <a:off x="1208836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39933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4539933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7862253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7862253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8C9B-A0D4-429E-B220-795D09FEE865}" type="datetime1">
              <a:rPr lang="en-US" smtClean="0"/>
              <a:t>9/12/2023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2133600"/>
            <a:ext cx="8913078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E6EE-E4C7-4C54-AA33-D24FC6441998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5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2058750"/>
            <a:ext cx="8913077" cy="146880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3530129"/>
            <a:ext cx="8913077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45AF-672B-488A-881E-6E27F6156EAB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538" y="2133600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8874" y="2126222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940-7F04-44EE-9ED5-BEC598359599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8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608" y="1972703"/>
            <a:ext cx="399169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8538" y="2548966"/>
            <a:ext cx="4341762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4674" y="1969475"/>
            <a:ext cx="39979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5091" y="2545738"/>
            <a:ext cx="433754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528F-0F96-4C65-B8AF-D2A1168FCCB5}" type="datetime1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4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FCA8-949B-4C4B-88E3-D1A67566DDFC}" type="datetime1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CA00-3225-4FE5-8887-17546E635ED0}" type="datetime1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446088"/>
            <a:ext cx="3504286" cy="976312"/>
          </a:xfrm>
        </p:spPr>
        <p:txBody>
          <a:bodyPr anchor="b"/>
          <a:lstStyle>
            <a:lvl1pPr algn="l">
              <a:defRPr sz="1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65" y="446089"/>
            <a:ext cx="518025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8" y="1598613"/>
            <a:ext cx="35042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F72E-C84C-4385-A47E-E3DFFC7623FA}" type="datetime1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01954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4800600"/>
            <a:ext cx="891307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538" y="634965"/>
            <a:ext cx="8913078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367338"/>
            <a:ext cx="891307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B2C8-FED9-4752-B8D0-935D959144BB}" type="datetime1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0773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14" y="-786"/>
            <a:ext cx="2356060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2133600"/>
            <a:ext cx="891307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4CC2D-5841-49B5-B101-95A01E3776A5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674" y="787783"/>
            <a:ext cx="77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rgbClr val="FEFFFF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3932" y="1699963"/>
            <a:ext cx="8913077" cy="2262781"/>
          </a:xfrm>
        </p:spPr>
        <p:txBody>
          <a:bodyPr/>
          <a:lstStyle/>
          <a:p>
            <a:pPr algn="ctr"/>
            <a:r>
              <a:rPr lang="es-ES" b="1"/>
              <a:t>CENTRO PROFESIONAL</a:t>
            </a:r>
            <a:br>
              <a:rPr lang="es-ES" b="1"/>
            </a:br>
            <a:endParaRPr lang="es-ES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1884" y="260648"/>
            <a:ext cx="8913077" cy="1126283"/>
          </a:xfrm>
        </p:spPr>
        <p:txBody>
          <a:bodyPr/>
          <a:lstStyle/>
          <a:p>
            <a:pPr algn="ctr"/>
            <a:r>
              <a:rPr lang="es-ES" b="1">
                <a:solidFill>
                  <a:schemeClr val="bg2">
                    <a:lumMod val="25000"/>
                  </a:schemeClr>
                </a:solidFill>
              </a:rPr>
              <a:t>AGENCIA DE EMPLEO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53852" y="4437112"/>
            <a:ext cx="10569261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5398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000"/>
              <a:t>DIRECCIÓN DE LA "OFICINA REGIONAL DE TRABAJO" - BLAGOEVGRAD</a:t>
            </a:r>
            <a:br>
              <a:rPr lang="es-ES" sz="3000"/>
            </a:br>
            <a:endParaRPr lang="es-ES" sz="3000"/>
          </a:p>
        </p:txBody>
      </p:sp>
      <p:pic>
        <p:nvPicPr>
          <p:cNvPr id="5" name="Picture 2" descr="http://upload.wikimedia.org/wikipedia/commons/thumb/b/b7/AZ_Logo.svg/180px-AZ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5" y="258307"/>
            <a:ext cx="8461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875" y="3436649"/>
            <a:ext cx="8913078" cy="2880302"/>
          </a:xfrm>
        </p:spPr>
        <p:txBody>
          <a:bodyPr>
            <a:normAutofit fontScale="90000"/>
          </a:bodyPr>
          <a:lstStyle/>
          <a:p>
            <a:r>
              <a:rPr lang="es-ES" i="1" dirty="0"/>
              <a:t>En la Agencia de Empleo, se ha creado un total de diez CENTROS PROFESIONALES en el marco del proyecto BG051PO001-2.2.02, "Servicios para el desarrollo de un mercado laboral flexible" del Programa Operativo "Desarrollo de Recursos Humanos". Se lanzaron en 2014.</a:t>
            </a:r>
            <a:br>
              <a:rPr lang="es-ES" i="1" dirty="0"/>
            </a:br>
            <a:br>
              <a:rPr lang="es-ES" dirty="0"/>
            </a:br>
            <a:r>
              <a:rPr lang="es-ES" dirty="0"/>
              <a:t>Los centros profesionales de las Oficinas Regionales de Trabajo y de la Administración Central de la Agencia de Empleo se encuentran en Sofía, </a:t>
            </a:r>
            <a:r>
              <a:rPr lang="es-ES" dirty="0" err="1"/>
              <a:t>Blagoevgrad</a:t>
            </a:r>
            <a:r>
              <a:rPr lang="es-ES" dirty="0"/>
              <a:t>, Burgas, </a:t>
            </a:r>
            <a:r>
              <a:rPr lang="es-ES" dirty="0" err="1"/>
              <a:t>Varna</a:t>
            </a:r>
            <a:r>
              <a:rPr lang="es-ES" dirty="0"/>
              <a:t>, Lovech, Montana, Plovdiv, Ruse y Haskovo.</a:t>
            </a:r>
            <a:br>
              <a:rPr lang="es-ES" dirty="0"/>
            </a:br>
            <a:endParaRPr lang="es-E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2399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b="1" dirty="0"/>
              <a:t>Estructura y organización del trabajo de los centros profesionales</a:t>
            </a:r>
            <a:br>
              <a:rPr lang="es-ES" b="1" dirty="0"/>
            </a:br>
            <a:r>
              <a:rPr lang="es-ES" b="1" dirty="0"/>
              <a:t> 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92334" y="4228737"/>
            <a:ext cx="8913078" cy="1296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2399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6" name="Picture 2" descr="http://upload.wikimedia.org/wikipedia/commons/thumb/b/b7/AZ_Logo.svg/180px-AZ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8" y="5805264"/>
            <a:ext cx="8461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0"/>
            <a:ext cx="1258987" cy="1258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98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01924" y="685800"/>
            <a:ext cx="8640960" cy="83820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ES" b="1"/>
              <a:t>Actividad principal de los diez centros profesionales de la Dirección de la "OFICINA REGIONAL DE TRABAJO" y la Administración Central de la Agencia de Empleo</a:t>
            </a:r>
          </a:p>
        </p:txBody>
      </p:sp>
      <p:sp>
        <p:nvSpPr>
          <p:cNvPr id="8" name="Rectangle 7"/>
          <p:cNvSpPr/>
          <p:nvPr/>
        </p:nvSpPr>
        <p:spPr>
          <a:xfrm>
            <a:off x="1341884" y="2564904"/>
            <a:ext cx="9753599" cy="2948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La actividad principal está dirigida a ayudar a los desempleados, trabajadores por cuenta ajena, estudiantes y autónomos a mejorar su desarrollo profesional mediante asesoramiento y orientación profesional. Las finalidades de las principales funciones de los centros profesionales son proporcionar información actualizada sobre el mercado laboral, oportunidades de realización profesional, ofrecer servicios de orientación y asesoramiento para la elección de la carrera profesional, organizar y celebrar seminarios, reuniones con empleadores, jornadas profesionales, etc.</a:t>
            </a:r>
          </a:p>
        </p:txBody>
      </p:sp>
      <p:pic>
        <p:nvPicPr>
          <p:cNvPr id="5" name="Picture 2" descr="http://upload.wikimedia.org/wikipedia/commons/thumb/b/b7/AZ_Logo.svg/180px-AZ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980" y="5805264"/>
            <a:ext cx="8461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0725"/>
            <a:ext cx="1258987" cy="1258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69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948" y="2132856"/>
            <a:ext cx="8913078" cy="3777622"/>
          </a:xfrm>
        </p:spPr>
        <p:txBody>
          <a:bodyPr>
            <a:normAutofit/>
          </a:bodyPr>
          <a:lstStyle/>
          <a:p>
            <a:pPr indent="457200" algn="just"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Actividad principal de los diez centros profesionales de la Dirección de la "OFICINA REGIONAL DE TRABAJO" y la Administración Central de la Agencia de Empleo. Los centros profesionales llevan a cabo las actividades necesarias para lograr el objetivo del proyecto: la mejora de las competencias profesionales y la asimilación de nuevos conocimientos, mediante el desarrollo de un sistema de orientación profesional.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133972" y="404664"/>
            <a:ext cx="8640960" cy="838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Clr>
                <a:srgbClr val="A53010"/>
              </a:buClr>
              <a:buNone/>
            </a:pPr>
            <a:r>
              <a:rPr lang="es-ES" sz="1900" b="1" cap="all">
                <a:solidFill>
                  <a:srgbClr val="DE7E18">
                    <a:lumMod val="50000"/>
                  </a:srgbClr>
                </a:solidFill>
              </a:rPr>
              <a:t>Actividad principal de los diez centros profesionales de la Dirección de la "OFICINA REGIONAL DE TRABAJO" y la Administración Central de la Agencia de Empleo</a:t>
            </a:r>
          </a:p>
          <a:p>
            <a:pPr algn="ctr"/>
            <a:endParaRPr lang="bg-BG" b="1" dirty="0"/>
          </a:p>
        </p:txBody>
      </p:sp>
      <p:pic>
        <p:nvPicPr>
          <p:cNvPr id="4" name="Picture 2" descr="http://upload.wikimedia.org/wikipedia/commons/thumb/b/b7/AZ_Logo.svg/180px-AZ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673" y="5857942"/>
            <a:ext cx="8461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3248"/>
            <a:ext cx="1258987" cy="1258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69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  <a:buClr>
                <a:srgbClr val="A53010"/>
              </a:buClr>
            </a:pPr>
            <a:r>
              <a:rPr lang="es-ES" sz="1800" b="1" cap="all">
                <a:solidFill>
                  <a:srgbClr val="DE7E18">
                    <a:lumMod val="50000"/>
                  </a:srgbClr>
                </a:solidFill>
              </a:rPr>
              <a:t>Actividad principal de los diez centros profesionales de las Dirección de la "OFICINA REGIONAL DE TRABAJO" y la Administración Central de la Agencia de Empleo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/>
              <a:t>		</a:t>
            </a:r>
            <a:r>
              <a:rPr lang="es-ES" b="1" u="sng"/>
              <a:t>Los objetivos específicos de los centros profesionales son: </a:t>
            </a:r>
          </a:p>
          <a:p>
            <a:pPr lvl="0"/>
            <a:r>
              <a:rPr lang="es-ES"/>
              <a:t>Desarrollo de un sistema eficiente de asesoramiento y orientación profesional para las distintas etapas de la carrera profesional de las personas consultadas.</a:t>
            </a:r>
          </a:p>
          <a:p>
            <a:pPr lvl="0"/>
            <a:r>
              <a:rPr lang="es-ES"/>
              <a:t>Formación de consejeros profesionales cualificados formados según las normas reconocidas internacionalmente.</a:t>
            </a:r>
          </a:p>
          <a:p>
            <a:pPr lvl="0"/>
            <a:r>
              <a:rPr lang="es-ES"/>
              <a:t>Creación de modelos de trabajo para la colaboración entre empleadores, organizaciones que imparten formación e interlocutores sociales.</a:t>
            </a:r>
          </a:p>
        </p:txBody>
      </p:sp>
      <p:pic>
        <p:nvPicPr>
          <p:cNvPr id="4" name="Picture 2" descr="http://upload.wikimedia.org/wikipedia/commons/thumb/b/b7/AZ_Logo.svg/180px-AZ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8" y="5875889"/>
            <a:ext cx="8461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6475"/>
            <a:ext cx="1258987" cy="1258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054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>
                <a:solidFill>
                  <a:schemeClr val="accent1">
                    <a:lumMod val="75000"/>
                  </a:schemeClr>
                </a:solidFill>
              </a:rPr>
              <a:t>Funciones y actividades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1700808"/>
            <a:ext cx="8913078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i="1"/>
              <a:t>Los centros profesionales de la Dirección de la Oficina Regional de Trabajo y la Administración Central de la Agencia de Empleo dan apoyo a las personas a través de asesoramiento y orientación profesional para mejorar su desarrollo profesional, mediante las acciones siguientes: </a:t>
            </a:r>
          </a:p>
          <a:p>
            <a:pPr lvl="0"/>
            <a:r>
              <a:rPr lang="es-ES" sz="1800"/>
              <a:t>proporcionar información actualizada sobre el mercado laboral,</a:t>
            </a:r>
          </a:p>
          <a:p>
            <a:pPr lvl="0"/>
            <a:r>
              <a:rPr lang="es-ES" sz="1800"/>
              <a:t>informar sobre oportunidades de realización profesional,</a:t>
            </a:r>
          </a:p>
          <a:p>
            <a:pPr lvl="0"/>
            <a:r>
              <a:rPr lang="es-ES" sz="1800"/>
              <a:t>prestar servicios de orientación profesional y profesional,</a:t>
            </a:r>
          </a:p>
          <a:p>
            <a:pPr lvl="0"/>
            <a:r>
              <a:rPr lang="es-ES" sz="1800"/>
              <a:t>proporcionar servicios de asesoramiento profesional,</a:t>
            </a:r>
          </a:p>
          <a:p>
            <a:pPr lvl="0"/>
            <a:r>
              <a:rPr lang="es-ES" sz="1800"/>
              <a:t>organizar y dirigir seminarios,</a:t>
            </a:r>
          </a:p>
          <a:p>
            <a:pPr lvl="0"/>
            <a:r>
              <a:rPr lang="es-ES" sz="1800"/>
              <a:t>organizar y celebrar reuniones con empleadores,</a:t>
            </a:r>
          </a:p>
          <a:p>
            <a:r>
              <a:rPr lang="es-ES" sz="1800"/>
              <a:t>organizar y realizar jornadas profesionales.</a:t>
            </a:r>
          </a:p>
        </p:txBody>
      </p:sp>
      <p:pic>
        <p:nvPicPr>
          <p:cNvPr id="4" name="Picture 2" descr="http://upload.wikimedia.org/wikipedia/commons/thumb/b/b7/AZ_Logo.svg/180px-AZ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980" y="5877272"/>
            <a:ext cx="8461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0"/>
            <a:ext cx="1281336" cy="1281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03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1847" y="679756"/>
            <a:ext cx="8909366" cy="1280890"/>
          </a:xfrm>
        </p:spPr>
        <p:txBody>
          <a:bodyPr/>
          <a:lstStyle/>
          <a:p>
            <a:pPr algn="ctr"/>
            <a:r>
              <a:rPr lang="es-ES" b="1">
                <a:solidFill>
                  <a:schemeClr val="accent1">
                    <a:lumMod val="75000"/>
                  </a:schemeClr>
                </a:solidFill>
              </a:rPr>
              <a:t>Funciones y actividades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264023" y="1527002"/>
            <a:ext cx="6092825" cy="45179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centros profesionales implementan: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3041" y="2204864"/>
            <a:ext cx="9721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/>
              <a:t>servicios de orientación profesional y profesional,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/>
              <a:t>servicios de asesoramiento grupal,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/>
              <a:t>interacción con la administración de la Dirección de las Oficinas Regionales de Trabajo y la Administración Central de la Agencia de Empleo,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/>
              <a:t>establecimiento de contactos y colaboración con organizaciones e instituciones locales, empleadores y formadores,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/>
              <a:t>si es necesario, interactuar y colaborar con los órganos del gobierno central, los órganos de autogobierno local y las organizaciones no gubernamentales del país.</a:t>
            </a:r>
          </a:p>
        </p:txBody>
      </p:sp>
      <p:pic>
        <p:nvPicPr>
          <p:cNvPr id="5" name="Picture 2" descr="http://upload.wikimedia.org/wikipedia/commons/thumb/b/b7/AZ_Logo.svg/180px-AZ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980" y="5805264"/>
            <a:ext cx="8461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-99392"/>
            <a:ext cx="1258987" cy="1258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093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55" b="21155"/>
          <a:stretch>
            <a:fillRect/>
          </a:stretch>
        </p:blipFill>
        <p:spPr>
          <a:xfrm>
            <a:off x="3718148" y="3789040"/>
            <a:ext cx="4896544" cy="29523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548680"/>
            <a:ext cx="4104456" cy="3078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584" y="548680"/>
            <a:ext cx="4176464" cy="3078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http://upload.wikimedia.org/wikipedia/commons/thumb/b/b7/AZ_Logo.svg/180px-AZ_Logo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980" y="5809511"/>
            <a:ext cx="8461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121</TotalTime>
  <Words>601</Words>
  <Application>Microsoft Office PowerPoint</Application>
  <PresentationFormat>Personalitzat</PresentationFormat>
  <Paragraphs>38</Paragraphs>
  <Slides>8</Slides>
  <Notes>8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Verdana</vt:lpstr>
      <vt:lpstr>Wingdings</vt:lpstr>
      <vt:lpstr>Wingdings 3</vt:lpstr>
      <vt:lpstr>Wisp</vt:lpstr>
      <vt:lpstr>CENTRO PROFESIONAL </vt:lpstr>
      <vt:lpstr>En la Agencia de Empleo, se ha creado un total de diez CENTROS PROFESIONALES en el marco del proyecto BG051PO001-2.2.02, "Servicios para el desarrollo de un mercado laboral flexible" del Programa Operativo "Desarrollo de Recursos Humanos". Se lanzaron en 2014.  Los centros profesionales de las Oficinas Regionales de Trabajo y de la Administración Central de la Agencia de Empleo se encuentran en Sofía, Blagoevgrad, Burgas, Varna, Lovech, Montana, Plovdiv, Ruse y Haskovo. </vt:lpstr>
      <vt:lpstr>Presentació del PowerPoint</vt:lpstr>
      <vt:lpstr>Presentació del PowerPoint</vt:lpstr>
      <vt:lpstr>Actividad principal de los diez centros profesionales de las Dirección de la "OFICINA REGIONAL DE TRABAJO" y la Administración Central de la Agencia de Empleo</vt:lpstr>
      <vt:lpstr>Funciones y actividades</vt:lpstr>
      <vt:lpstr>Funciones y actividades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КАРИЕРЕН ЦЕНТЪР </dc:title>
  <dc:creator>KC PC-1-USER</dc:creator>
  <cp:lastModifiedBy>Carmen Ferrando</cp:lastModifiedBy>
  <cp:revision>48</cp:revision>
  <dcterms:created xsi:type="dcterms:W3CDTF">2023-06-26T10:05:15Z</dcterms:created>
  <dcterms:modified xsi:type="dcterms:W3CDTF">2023-09-12T06:25:58Z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